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handoutMasterIdLst>
    <p:handoutMasterId r:id="rId13"/>
  </p:handout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clrMode="bw"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668" autoAdjust="0"/>
  </p:normalViewPr>
  <p:slideViewPr>
    <p:cSldViewPr snapToGrid="0" snapToObjects="1">
      <p:cViewPr varScale="1">
        <p:scale>
          <a:sx n="105" d="100"/>
          <a:sy n="105" d="100"/>
        </p:scale>
        <p:origin x="184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0" d="100"/>
          <a:sy n="80" d="100"/>
        </p:scale>
        <p:origin x="-243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439A522-273C-E943-814B-2F5A39A994E6}" type="datetimeFigureOut">
              <a:rPr lang="en-US" smtClean="0"/>
              <a:t>8/4/24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4CE42CD-448D-DE47-B2D0-960FCE80A74D}"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0CE925-9518-0945-9013-B3BFB6F29066}" type="datetimeFigureOut">
              <a:rPr lang="en-US" smtClean="0"/>
              <a:t>8/4/24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704F0D-45EA-FA46-821C-0CC2312AF50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704F0D-45EA-FA46-821C-0CC2312AF505}"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704F0D-45EA-FA46-821C-0CC2312AF505}"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FF79ED8-9B98-9640-B110-891A23D378BA}" type="datetimeFigureOut">
              <a:rPr lang="en-US" smtClean="0"/>
              <a:t>8/4/24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F06CED-7331-9443-9B97-8EE31DD4EEED}"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F79ED8-9B98-9640-B110-891A23D378BA}" type="datetimeFigureOut">
              <a:rPr lang="en-US" smtClean="0"/>
              <a:t>8/4/24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F06CED-7331-9443-9B97-8EE31DD4EEED}"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F79ED8-9B98-9640-B110-891A23D378BA}" type="datetimeFigureOut">
              <a:rPr lang="en-US" smtClean="0"/>
              <a:t>8/4/24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F06CED-7331-9443-9B97-8EE31DD4EEED}"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FF79ED8-9B98-9640-B110-891A23D378BA}" type="datetimeFigureOut">
              <a:rPr lang="en-US" smtClean="0"/>
              <a:t>8/4/24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F06CED-7331-9443-9B97-8EE31DD4EEED}"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FF79ED8-9B98-9640-B110-891A23D378BA}" type="datetimeFigureOut">
              <a:rPr lang="en-US" smtClean="0"/>
              <a:t>8/4/24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5F06CED-7331-9443-9B97-8EE31DD4EEED}"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FF79ED8-9B98-9640-B110-891A23D378BA}" type="datetimeFigureOut">
              <a:rPr lang="en-US" smtClean="0"/>
              <a:t>8/4/24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F06CED-7331-9443-9B97-8EE31DD4EEED}"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F79ED8-9B98-9640-B110-891A23D378BA}" type="datetimeFigureOut">
              <a:rPr lang="en-US" smtClean="0"/>
              <a:t>8/4/24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F06CED-7331-9443-9B97-8EE31DD4EEED}"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F79ED8-9B98-9640-B110-891A23D378BA}" type="datetimeFigureOut">
              <a:rPr lang="en-US" smtClean="0"/>
              <a:t>8/4/24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F06CED-7331-9443-9B97-8EE31DD4EEED}"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F79ED8-9B98-9640-B110-891A23D378BA}" type="datetimeFigureOut">
              <a:rPr lang="en-US" smtClean="0"/>
              <a:t>8/4/24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F06CED-7331-9443-9B97-8EE31DD4EEED}"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F79ED8-9B98-9640-B110-891A23D378BA}" type="datetimeFigureOut">
              <a:rPr lang="en-US" smtClean="0"/>
              <a:t>8/4/24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F06CED-7331-9443-9B97-8EE31DD4EEED}"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F79ED8-9B98-9640-B110-891A23D378BA}" type="datetimeFigureOut">
              <a:rPr lang="en-US" smtClean="0"/>
              <a:t>8/4/24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F06CED-7331-9443-9B97-8EE31DD4EEED}"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F79ED8-9B98-9640-B110-891A23D378BA}" type="datetimeFigureOut">
              <a:rPr lang="en-US" smtClean="0"/>
              <a:t>8/4/24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F06CED-7331-9443-9B97-8EE31DD4EEED}"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americanprogress.org/issues/green/reports/2019/08/06/473242/much-nature-america-keep/"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climatepresident.org/%23list"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climatepresident.org/%23list"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8BAE3-91CF-B848-A87D-D1CA6801D69C}"/>
              </a:ext>
            </a:extLst>
          </p:cNvPr>
          <p:cNvSpPr>
            <a:spLocks noGrp="1"/>
          </p:cNvSpPr>
          <p:nvPr>
            <p:ph type="ctrTitle"/>
          </p:nvPr>
        </p:nvSpPr>
        <p:spPr>
          <a:xfrm>
            <a:off x="607501" y="485445"/>
            <a:ext cx="7929000" cy="3645423"/>
          </a:xfrm>
        </p:spPr>
        <p:txBody>
          <a:bodyPr>
            <a:normAutofit fontScale="90000"/>
          </a:bodyPr>
          <a:lstStyle/>
          <a:p>
            <a:pPr>
              <a:spcBef>
                <a:spcPts val="3000"/>
              </a:spcBef>
              <a:spcAft>
                <a:spcPts val="3000"/>
              </a:spcAft>
            </a:pPr>
            <a:r>
              <a:rPr lang="en-US" sz="6600" dirty="0"/>
              <a:t>“30 X 30” </a:t>
            </a:r>
            <a:br>
              <a:rPr lang="en-US" sz="6600" dirty="0"/>
            </a:br>
            <a:r>
              <a:rPr lang="en-US" sz="6600" dirty="0"/>
              <a:t>What Is It? </a:t>
            </a:r>
            <a:br>
              <a:rPr lang="en-US" sz="6600" dirty="0"/>
            </a:br>
            <a:r>
              <a:rPr lang="en-US" sz="6600" dirty="0"/>
              <a:t>How Is It Related To The I.R.S. 1031 Code?</a:t>
            </a:r>
          </a:p>
        </p:txBody>
      </p:sp>
      <p:sp>
        <p:nvSpPr>
          <p:cNvPr id="3" name="Subtitle 2">
            <a:extLst>
              <a:ext uri="{FF2B5EF4-FFF2-40B4-BE49-F238E27FC236}">
                <a16:creationId xmlns:a16="http://schemas.microsoft.com/office/drawing/2014/main" id="{39A1AE29-8B4B-F044-B138-E74BB095E665}"/>
              </a:ext>
            </a:extLst>
          </p:cNvPr>
          <p:cNvSpPr>
            <a:spLocks noGrp="1"/>
          </p:cNvSpPr>
          <p:nvPr>
            <p:ph type="subTitle" idx="1"/>
          </p:nvPr>
        </p:nvSpPr>
        <p:spPr>
          <a:xfrm>
            <a:off x="607501" y="4426438"/>
            <a:ext cx="7929000" cy="1001178"/>
          </a:xfrm>
        </p:spPr>
        <p:txBody>
          <a:bodyPr>
            <a:normAutofit fontScale="25000" lnSpcReduction="20000"/>
          </a:bodyPr>
          <a:lstStyle/>
          <a:p>
            <a:r>
              <a:rPr lang="en-US" sz="8000" dirty="0">
                <a:solidFill>
                  <a:schemeClr val="tx1"/>
                </a:solidFill>
              </a:rPr>
              <a:t>Howard Hutchinson</a:t>
            </a:r>
          </a:p>
          <a:p>
            <a:r>
              <a:rPr lang="en-US" sz="8000" dirty="0">
                <a:solidFill>
                  <a:schemeClr val="tx1"/>
                </a:solidFill>
              </a:rPr>
              <a:t>Executive Director</a:t>
            </a:r>
          </a:p>
          <a:p>
            <a:r>
              <a:rPr lang="en-US" sz="8000" dirty="0">
                <a:solidFill>
                  <a:srgbClr val="000000"/>
                </a:solidFill>
              </a:rPr>
              <a:t>Coalition of Arizona/New Mexico Counties</a:t>
            </a:r>
          </a:p>
          <a:p>
            <a:endParaRPr lang="en-US" sz="2800" dirty="0"/>
          </a:p>
        </p:txBody>
      </p:sp>
    </p:spTree>
    <p:extLst>
      <p:ext uri="{BB962C8B-B14F-4D97-AF65-F5344CB8AC3E}">
        <p14:creationId xmlns:p14="http://schemas.microsoft.com/office/powerpoint/2010/main" val="15339831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4CF95-7FDA-5944-829B-16864A209F6E}"/>
              </a:ext>
            </a:extLst>
          </p:cNvPr>
          <p:cNvSpPr>
            <a:spLocks noGrp="1"/>
          </p:cNvSpPr>
          <p:nvPr>
            <p:ph type="title"/>
          </p:nvPr>
        </p:nvSpPr>
        <p:spPr>
          <a:xfrm>
            <a:off x="607500" y="834860"/>
            <a:ext cx="7928999" cy="970450"/>
          </a:xfrm>
          <a:solidFill>
            <a:schemeClr val="accent1">
              <a:lumMod val="40000"/>
              <a:lumOff val="60000"/>
            </a:schemeClr>
          </a:solidFill>
          <a:ln w="31750" cap="flat" cmpd="sng" algn="ctr">
            <a:solidFill>
              <a:schemeClr val="tx1"/>
            </a:solidFill>
            <a:prstDash val="solid"/>
            <a:round/>
            <a:headEnd type="none" w="med" len="med"/>
            <a:tailEnd type="none" w="med" len="med"/>
          </a:ln>
        </p:spPr>
        <p:txBody>
          <a:bodyPr>
            <a:normAutofit/>
          </a:bodyPr>
          <a:lstStyle/>
          <a:p>
            <a:r>
              <a:rPr lang="en-US" sz="4400" dirty="0"/>
              <a:t>What is 30x30?</a:t>
            </a:r>
          </a:p>
        </p:txBody>
      </p:sp>
      <p:sp>
        <p:nvSpPr>
          <p:cNvPr id="9" name="Content Placeholder 8">
            <a:extLst>
              <a:ext uri="{FF2B5EF4-FFF2-40B4-BE49-F238E27FC236}">
                <a16:creationId xmlns:a16="http://schemas.microsoft.com/office/drawing/2014/main" id="{AAA84E52-AF88-458F-A3E4-CBD8BE10885B}"/>
              </a:ext>
            </a:extLst>
          </p:cNvPr>
          <p:cNvSpPr>
            <a:spLocks noGrp="1"/>
          </p:cNvSpPr>
          <p:nvPr>
            <p:ph idx="1"/>
          </p:nvPr>
        </p:nvSpPr>
        <p:spPr>
          <a:xfrm>
            <a:off x="266701" y="2172376"/>
            <a:ext cx="3224022" cy="4241800"/>
          </a:xfrm>
        </p:spPr>
        <p:txBody>
          <a:bodyPr>
            <a:normAutofit fontScale="77500" lnSpcReduction="20000"/>
          </a:bodyPr>
          <a:lstStyle/>
          <a:p>
            <a:pPr marL="0" indent="0">
              <a:buNone/>
            </a:pPr>
            <a:r>
              <a:rPr lang="en-US" sz="3200" dirty="0"/>
              <a:t>“…</a:t>
            </a:r>
            <a:r>
              <a:rPr lang="en-US" sz="3500" b="1" dirty="0"/>
              <a:t>protect 30% of the earth’s lands and waters by 2030, with the ultimate goal of keeping 50% natural</a:t>
            </a:r>
            <a:r>
              <a:rPr lang="en-US" sz="3500" dirty="0"/>
              <a:t>. </a:t>
            </a:r>
            <a:r>
              <a:rPr lang="en-US" sz="3200" dirty="0"/>
              <a:t>In the United States, only </a:t>
            </a:r>
            <a:r>
              <a:rPr lang="en-US" sz="3200" dirty="0">
                <a:hlinkClick r:id="rId2">
                  <a:extLst>
                    <a:ext uri="{A12FA001-AC4F-418D-AE19-62706E023703}">
                      <ahyp:hlinkClr xmlns:ahyp="http://schemas.microsoft.com/office/drawing/2018/hyperlinkcolor" val="tx"/>
                    </a:ext>
                  </a:extLst>
                </a:hlinkClick>
              </a:rPr>
              <a:t>12% of land</a:t>
            </a:r>
            <a:r>
              <a:rPr lang="en-US" sz="3200" dirty="0"/>
              <a:t> is currently protected.“</a:t>
            </a:r>
          </a:p>
          <a:p>
            <a:pPr marL="0" indent="0">
              <a:buNone/>
            </a:pPr>
            <a:r>
              <a:rPr lang="en-US" sz="2581" dirty="0"/>
              <a:t>https://www.nrdc.org/experts/sharon-buccino/red-rocks-role-saving-nature?utm_source=twitter&amp;utm_medium=organic&amp;utm_campaign=Nature</a:t>
            </a:r>
          </a:p>
          <a:p>
            <a:endParaRPr lang="en-US" sz="1600" dirty="0"/>
          </a:p>
        </p:txBody>
      </p:sp>
      <p:pic>
        <p:nvPicPr>
          <p:cNvPr id="5" name="Content Placeholder 4" descr="Two people walking in the snow&#10;&#10;Description automatically generated with medium confidence">
            <a:extLst>
              <a:ext uri="{FF2B5EF4-FFF2-40B4-BE49-F238E27FC236}">
                <a16:creationId xmlns:a16="http://schemas.microsoft.com/office/drawing/2014/main" id="{0DE72013-F9EC-604E-91AD-036D99859D7D}"/>
              </a:ext>
            </a:extLst>
          </p:cNvPr>
          <p:cNvPicPr>
            <a:picLocks noChangeAspect="1"/>
          </p:cNvPicPr>
          <p:nvPr/>
        </p:nvPicPr>
        <p:blipFill>
          <a:blip r:embed="rId3"/>
          <a:stretch>
            <a:fillRect/>
          </a:stretch>
        </p:blipFill>
        <p:spPr>
          <a:xfrm>
            <a:off x="3826388" y="2429524"/>
            <a:ext cx="4708012" cy="3656555"/>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25438079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02C76-67FC-4842-89B5-CDEAF8586503}"/>
              </a:ext>
            </a:extLst>
          </p:cNvPr>
          <p:cNvSpPr>
            <a:spLocks noGrp="1"/>
          </p:cNvSpPr>
          <p:nvPr>
            <p:ph type="title"/>
          </p:nvPr>
        </p:nvSpPr>
        <p:spPr>
          <a:xfrm>
            <a:off x="457200" y="133690"/>
            <a:ext cx="8229600" cy="842803"/>
          </a:xfrm>
        </p:spPr>
        <p:txBody>
          <a:bodyPr/>
          <a:lstStyle/>
          <a:p>
            <a:pPr algn="ctr"/>
            <a:r>
              <a:rPr lang="en-US" dirty="0"/>
              <a:t>#</a:t>
            </a:r>
            <a:r>
              <a:rPr lang="en-US" dirty="0" err="1"/>
              <a:t>ClimatePresident</a:t>
            </a:r>
            <a:r>
              <a:rPr lang="en-US" dirty="0"/>
              <a:t> Action Plan</a:t>
            </a:r>
          </a:p>
        </p:txBody>
      </p:sp>
      <p:pic>
        <p:nvPicPr>
          <p:cNvPr id="5" name="Content Placeholder 4" descr="A picture containing text, sign, scoreboard&#10;&#10;Description automatically generated">
            <a:extLst>
              <a:ext uri="{FF2B5EF4-FFF2-40B4-BE49-F238E27FC236}">
                <a16:creationId xmlns:a16="http://schemas.microsoft.com/office/drawing/2014/main" id="{8D8C2B09-E801-5E4F-AC2F-9FFC211D2CF4}"/>
              </a:ext>
            </a:extLst>
          </p:cNvPr>
          <p:cNvPicPr>
            <a:picLocks noGrp="1" noChangeAspect="1"/>
          </p:cNvPicPr>
          <p:nvPr>
            <p:ph idx="1"/>
          </p:nvPr>
        </p:nvPicPr>
        <p:blipFill>
          <a:blip r:embed="rId2"/>
          <a:stretch>
            <a:fillRect/>
          </a:stretch>
        </p:blipFill>
        <p:spPr>
          <a:xfrm>
            <a:off x="1019467" y="1005003"/>
            <a:ext cx="7105066" cy="4953777"/>
          </a:xfrm>
        </p:spPr>
      </p:pic>
      <p:sp>
        <p:nvSpPr>
          <p:cNvPr id="6" name="TextBox 5">
            <a:extLst>
              <a:ext uri="{FF2B5EF4-FFF2-40B4-BE49-F238E27FC236}">
                <a16:creationId xmlns:a16="http://schemas.microsoft.com/office/drawing/2014/main" id="{9905A654-8009-9E47-A32C-304873F6E8DF}"/>
              </a:ext>
            </a:extLst>
          </p:cNvPr>
          <p:cNvSpPr txBox="1"/>
          <p:nvPr/>
        </p:nvSpPr>
        <p:spPr>
          <a:xfrm>
            <a:off x="1375309" y="6009098"/>
            <a:ext cx="6092534" cy="1015663"/>
          </a:xfrm>
          <a:prstGeom prst="rect">
            <a:avLst/>
          </a:prstGeom>
          <a:noFill/>
        </p:spPr>
        <p:txBody>
          <a:bodyPr wrap="square" rtlCol="0">
            <a:spAutoFit/>
          </a:bodyPr>
          <a:lstStyle/>
          <a:p>
            <a:pPr algn="ctr"/>
            <a:r>
              <a:rPr lang="en-US" sz="2000" dirty="0"/>
              <a:t>Delivered to president elect-Biden December 16, 2020</a:t>
            </a:r>
          </a:p>
          <a:p>
            <a:pPr algn="ctr"/>
            <a:r>
              <a:rPr lang="en-US" sz="2000" dirty="0">
                <a:hlinkClick r:id="rId3">
                  <a:extLst>
                    <a:ext uri="{A12FA001-AC4F-418D-AE19-62706E023703}">
                      <ahyp:hlinkClr xmlns:ahyp="http://schemas.microsoft.com/office/drawing/2018/hyperlinkcolor" val="tx"/>
                    </a:ext>
                  </a:extLst>
                </a:hlinkClick>
              </a:rPr>
              <a:t>https://www.climatepresident.org/#list</a:t>
            </a:r>
            <a:endParaRPr lang="en-US" sz="2000" dirty="0"/>
          </a:p>
          <a:p>
            <a:pPr algn="ctr"/>
            <a:endParaRPr lang="en-US" sz="2000" dirty="0"/>
          </a:p>
        </p:txBody>
      </p:sp>
    </p:spTree>
    <p:extLst>
      <p:ext uri="{BB962C8B-B14F-4D97-AF65-F5344CB8AC3E}">
        <p14:creationId xmlns:p14="http://schemas.microsoft.com/office/powerpoint/2010/main" val="5974908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7DE73-0B05-5F4E-B962-6E8403788AA7}"/>
              </a:ext>
            </a:extLst>
          </p:cNvPr>
          <p:cNvSpPr>
            <a:spLocks noGrp="1"/>
          </p:cNvSpPr>
          <p:nvPr>
            <p:ph type="title"/>
          </p:nvPr>
        </p:nvSpPr>
        <p:spPr/>
        <p:txBody>
          <a:bodyPr>
            <a:normAutofit fontScale="90000"/>
          </a:bodyPr>
          <a:lstStyle/>
          <a:p>
            <a:r>
              <a:rPr lang="en-US" sz="3600" b="0" cap="all" dirty="0"/>
              <a:t>“TEN ESSENTIAL CLIMATE ACTIONS THE NEXT PRESIDENT CAN TAKE WITHOUT CONGRESS”</a:t>
            </a:r>
            <a:endParaRPr lang="en-US" sz="3600" dirty="0"/>
          </a:p>
        </p:txBody>
      </p:sp>
      <p:sp>
        <p:nvSpPr>
          <p:cNvPr id="3" name="Content Placeholder 2">
            <a:extLst>
              <a:ext uri="{FF2B5EF4-FFF2-40B4-BE49-F238E27FC236}">
                <a16:creationId xmlns:a16="http://schemas.microsoft.com/office/drawing/2014/main" id="{1CEEC355-C062-1342-8B6F-05DAC4B97301}"/>
              </a:ext>
            </a:extLst>
          </p:cNvPr>
          <p:cNvSpPr>
            <a:spLocks noGrp="1"/>
          </p:cNvSpPr>
          <p:nvPr>
            <p:ph sz="half" idx="1"/>
          </p:nvPr>
        </p:nvSpPr>
        <p:spPr>
          <a:xfrm>
            <a:off x="241301" y="1513784"/>
            <a:ext cx="4262139" cy="3638763"/>
          </a:xfrm>
        </p:spPr>
        <p:txBody>
          <a:bodyPr>
            <a:normAutofit fontScale="55000" lnSpcReduction="20000"/>
          </a:bodyPr>
          <a:lstStyle/>
          <a:p>
            <a:pPr>
              <a:buFont typeface="+mj-lt"/>
              <a:buAutoNum type="arabicPeriod"/>
            </a:pPr>
            <a:r>
              <a:rPr lang="en-US" dirty="0"/>
              <a:t>“</a:t>
            </a:r>
            <a:r>
              <a:rPr lang="en-US" b="1" dirty="0"/>
              <a:t>Declare a national climate emergency </a:t>
            </a:r>
            <a:r>
              <a:rPr lang="en-US" dirty="0"/>
              <a:t>under the National Emergencies Act.”</a:t>
            </a:r>
          </a:p>
          <a:p>
            <a:pPr>
              <a:buFont typeface="+mj-lt"/>
              <a:buAutoNum type="arabicPeriod"/>
            </a:pPr>
            <a:r>
              <a:rPr lang="en-US" dirty="0"/>
              <a:t>“</a:t>
            </a:r>
            <a:r>
              <a:rPr lang="en-US" b="1" dirty="0"/>
              <a:t>Keep fossil fuels in the ground</a:t>
            </a:r>
            <a:r>
              <a:rPr lang="en-US" dirty="0"/>
              <a:t>.”</a:t>
            </a:r>
          </a:p>
          <a:p>
            <a:pPr>
              <a:buFont typeface="+mj-lt"/>
              <a:buAutoNum type="arabicPeriod"/>
            </a:pPr>
            <a:r>
              <a:rPr lang="en-US" dirty="0"/>
              <a:t>“</a:t>
            </a:r>
            <a:r>
              <a:rPr lang="en-US" b="1" dirty="0"/>
              <a:t>Stop fossil fuel exports </a:t>
            </a:r>
            <a:r>
              <a:rPr lang="en-US" dirty="0"/>
              <a:t>and infrastructure approvals.”</a:t>
            </a:r>
          </a:p>
          <a:p>
            <a:pPr>
              <a:buFont typeface="+mj-lt"/>
              <a:buAutoNum type="arabicPeriod"/>
            </a:pPr>
            <a:r>
              <a:rPr lang="en-US" dirty="0"/>
              <a:t>“</a:t>
            </a:r>
            <a:r>
              <a:rPr lang="en-US" b="1" dirty="0"/>
              <a:t>Shift financial flows from fossil fuels </a:t>
            </a:r>
            <a:r>
              <a:rPr lang="en-US" dirty="0"/>
              <a:t>to climate solutions.”</a:t>
            </a:r>
          </a:p>
          <a:p>
            <a:pPr>
              <a:buFont typeface="+mj-lt"/>
              <a:buAutoNum type="arabicPeriod"/>
            </a:pPr>
            <a:r>
              <a:rPr lang="en-US" dirty="0"/>
              <a:t>“Use the Clean Air Act to set a science-based national pollution cap for greenhouse gas pollutants. Then, </a:t>
            </a:r>
            <a:r>
              <a:rPr lang="en-US" b="1" dirty="0"/>
              <a:t>use all Clear Air Act programs to drive emissions towards zero economy-wide</a:t>
            </a:r>
            <a:r>
              <a:rPr lang="en-US" dirty="0"/>
              <a:t>.”</a:t>
            </a:r>
          </a:p>
          <a:p>
            <a:pPr>
              <a:buFont typeface="+mj-lt"/>
              <a:buAutoNum type="arabicPeriod"/>
            </a:pPr>
            <a:r>
              <a:rPr lang="en-US" dirty="0"/>
              <a:t>“Power the electricity sector with </a:t>
            </a:r>
            <a:r>
              <a:rPr lang="en-US" b="1" dirty="0"/>
              <a:t>100% clean and renewable energy by 2030</a:t>
            </a:r>
            <a:r>
              <a:rPr lang="en-US" dirty="0"/>
              <a:t> and promote energy democracy.”</a:t>
            </a:r>
          </a:p>
          <a:p>
            <a:pPr>
              <a:buFont typeface="+mj-lt"/>
              <a:buAutoNum type="arabicPeriod"/>
            </a:pPr>
            <a:endParaRPr lang="en-US" dirty="0"/>
          </a:p>
        </p:txBody>
      </p:sp>
      <p:sp>
        <p:nvSpPr>
          <p:cNvPr id="4" name="Content Placeholder 3">
            <a:extLst>
              <a:ext uri="{FF2B5EF4-FFF2-40B4-BE49-F238E27FC236}">
                <a16:creationId xmlns:a16="http://schemas.microsoft.com/office/drawing/2014/main" id="{69D17D17-EF7A-4640-A7CF-DE1606D0D69B}"/>
              </a:ext>
            </a:extLst>
          </p:cNvPr>
          <p:cNvSpPr>
            <a:spLocks noGrp="1"/>
          </p:cNvSpPr>
          <p:nvPr>
            <p:ph sz="half" idx="2"/>
          </p:nvPr>
        </p:nvSpPr>
        <p:spPr>
          <a:xfrm>
            <a:off x="4640562" y="1513783"/>
            <a:ext cx="4262138" cy="3638764"/>
          </a:xfrm>
        </p:spPr>
        <p:txBody>
          <a:bodyPr>
            <a:normAutofit fontScale="55000" lnSpcReduction="20000"/>
          </a:bodyPr>
          <a:lstStyle/>
          <a:p>
            <a:pPr>
              <a:buFont typeface="+mj-lt"/>
              <a:buAutoNum type="arabicPeriod" startAt="7"/>
            </a:pPr>
            <a:r>
              <a:rPr lang="en-US" dirty="0"/>
              <a:t>“</a:t>
            </a:r>
            <a:r>
              <a:rPr lang="en-US" b="1" dirty="0"/>
              <a:t>Launch a just transition </a:t>
            </a:r>
            <a:r>
              <a:rPr lang="en-US" dirty="0"/>
              <a:t>to protect our communities, workers, and economy.”</a:t>
            </a:r>
          </a:p>
          <a:p>
            <a:pPr>
              <a:buFont typeface="+mj-lt"/>
              <a:buAutoNum type="arabicPeriod" startAt="7"/>
            </a:pPr>
            <a:r>
              <a:rPr lang="en-US" dirty="0"/>
              <a:t>“</a:t>
            </a:r>
            <a:r>
              <a:rPr lang="en-US" b="1" dirty="0"/>
              <a:t>Advance Climate Justice</a:t>
            </a:r>
            <a:r>
              <a:rPr lang="en-US" dirty="0"/>
              <a:t>: Direct federal agencies to assess and mitigate environmental harms to disproportionately impacted Indigenous Peoples, People and Communities of Color, and low-wealth communities.”</a:t>
            </a:r>
          </a:p>
          <a:p>
            <a:pPr>
              <a:buFont typeface="+mj-lt"/>
              <a:buAutoNum type="arabicPeriod" startAt="7"/>
            </a:pPr>
            <a:r>
              <a:rPr lang="en-US" dirty="0"/>
              <a:t>“</a:t>
            </a:r>
            <a:r>
              <a:rPr lang="en-US" b="1" dirty="0"/>
              <a:t>Make polluters pay</a:t>
            </a:r>
            <a:r>
              <a:rPr lang="en-US" dirty="0"/>
              <a:t>: Investigate and prosecute fossil fuel polluters for the damages they have caused. Commit to veto all legislation that grants legal immunity for polluters, undermines existing environmental laws, or advances false solutions.”</a:t>
            </a:r>
          </a:p>
          <a:p>
            <a:pPr>
              <a:buFont typeface="+mj-lt"/>
              <a:buAutoNum type="arabicPeriod" startAt="7"/>
            </a:pPr>
            <a:r>
              <a:rPr lang="en-US" dirty="0"/>
              <a:t>“</a:t>
            </a:r>
            <a:r>
              <a:rPr lang="en-US" b="1" dirty="0"/>
              <a:t>Rejoin the Paris Agreement </a:t>
            </a:r>
            <a:r>
              <a:rPr lang="en-US" dirty="0"/>
              <a:t>and lead with science-based commitments that ensure that the United States, as a the world’s largest cumulative historical emitter, contributes its </a:t>
            </a:r>
            <a:r>
              <a:rPr lang="en-US" dirty="0" err="1"/>
              <a:t>fari</a:t>
            </a:r>
            <a:r>
              <a:rPr lang="en-US" dirty="0"/>
              <a:t> share and advances climate justice.”</a:t>
            </a:r>
          </a:p>
        </p:txBody>
      </p:sp>
      <p:sp>
        <p:nvSpPr>
          <p:cNvPr id="5" name="TextBox 4">
            <a:extLst>
              <a:ext uri="{FF2B5EF4-FFF2-40B4-BE49-F238E27FC236}">
                <a16:creationId xmlns:a16="http://schemas.microsoft.com/office/drawing/2014/main" id="{A82793C6-AE04-8F40-BAFD-1BA1F3CE90D0}"/>
              </a:ext>
            </a:extLst>
          </p:cNvPr>
          <p:cNvSpPr txBox="1"/>
          <p:nvPr/>
        </p:nvSpPr>
        <p:spPr>
          <a:xfrm>
            <a:off x="425003" y="5104433"/>
            <a:ext cx="8477697" cy="954107"/>
          </a:xfrm>
          <a:prstGeom prst="rect">
            <a:avLst/>
          </a:prstGeom>
          <a:noFill/>
        </p:spPr>
        <p:txBody>
          <a:bodyPr wrap="square" rtlCol="0">
            <a:spAutoFit/>
          </a:bodyPr>
          <a:lstStyle/>
          <a:p>
            <a:pPr algn="ctr"/>
            <a:r>
              <a:rPr lang="en-US" dirty="0"/>
              <a:t>Delivered to president-elect Biden December 16, 2020</a:t>
            </a:r>
          </a:p>
          <a:p>
            <a:pPr algn="ctr"/>
            <a:r>
              <a:rPr lang="en-US" dirty="0">
                <a:hlinkClick r:id="rId2">
                  <a:extLst>
                    <a:ext uri="{A12FA001-AC4F-418D-AE19-62706E023703}">
                      <ahyp:hlinkClr xmlns:ahyp="http://schemas.microsoft.com/office/drawing/2018/hyperlinkcolor" val="tx"/>
                    </a:ext>
                  </a:extLst>
                </a:hlinkClick>
              </a:rPr>
              <a:t>https://www.climatepresident.org/#list</a:t>
            </a:r>
            <a:r>
              <a:rPr lang="en-US" dirty="0"/>
              <a:t> </a:t>
            </a:r>
          </a:p>
          <a:p>
            <a:endParaRPr lang="en-US" sz="2000" dirty="0"/>
          </a:p>
        </p:txBody>
      </p:sp>
    </p:spTree>
    <p:extLst>
      <p:ext uri="{BB962C8B-B14F-4D97-AF65-F5344CB8AC3E}">
        <p14:creationId xmlns:p14="http://schemas.microsoft.com/office/powerpoint/2010/main" val="3516008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A9DC3-729C-484A-BB2F-00CE7D12CC7D}"/>
              </a:ext>
            </a:extLst>
          </p:cNvPr>
          <p:cNvSpPr>
            <a:spLocks noGrp="1"/>
          </p:cNvSpPr>
          <p:nvPr>
            <p:ph type="title"/>
          </p:nvPr>
        </p:nvSpPr>
        <p:spPr>
          <a:xfrm>
            <a:off x="607501" y="701183"/>
            <a:ext cx="7928999" cy="970450"/>
          </a:xfrm>
        </p:spPr>
        <p:txBody>
          <a:bodyPr>
            <a:normAutofit fontScale="90000"/>
          </a:bodyPr>
          <a:lstStyle/>
          <a:p>
            <a:pPr algn="ctr"/>
            <a:r>
              <a:rPr lang="en-US" b="0" dirty="0"/>
              <a:t>Executive Order 14008</a:t>
            </a:r>
            <a:br>
              <a:rPr lang="en-US" b="0" dirty="0"/>
            </a:br>
            <a:r>
              <a:rPr lang="en-US" sz="2700" b="0" dirty="0"/>
              <a:t>January 27, 2021</a:t>
            </a:r>
            <a:endParaRPr lang="en-US" dirty="0"/>
          </a:p>
        </p:txBody>
      </p:sp>
      <p:sp>
        <p:nvSpPr>
          <p:cNvPr id="9" name="Content Placeholder 8">
            <a:extLst>
              <a:ext uri="{FF2B5EF4-FFF2-40B4-BE49-F238E27FC236}">
                <a16:creationId xmlns:a16="http://schemas.microsoft.com/office/drawing/2014/main" id="{259E0364-74E1-4E3C-9FF5-E4DF8CF491CE}"/>
              </a:ext>
            </a:extLst>
          </p:cNvPr>
          <p:cNvSpPr>
            <a:spLocks noGrp="1"/>
          </p:cNvSpPr>
          <p:nvPr>
            <p:ph idx="1"/>
          </p:nvPr>
        </p:nvSpPr>
        <p:spPr>
          <a:xfrm>
            <a:off x="368301" y="2280650"/>
            <a:ext cx="5245100" cy="4521199"/>
          </a:xfrm>
        </p:spPr>
        <p:txBody>
          <a:bodyPr>
            <a:normAutofit fontScale="92500" lnSpcReduction="10000"/>
          </a:bodyPr>
          <a:lstStyle/>
          <a:p>
            <a:pPr marL="0" indent="0">
              <a:buNone/>
            </a:pPr>
            <a:r>
              <a:rPr lang="en-US" sz="2800" dirty="0"/>
              <a:t>“Sec. 102. …promote </a:t>
            </a:r>
            <a:r>
              <a:rPr lang="en-US" sz="3200" b="1" dirty="0"/>
              <a:t>ending international financing of carbon-intensive fossil fuel-based energy </a:t>
            </a:r>
            <a:r>
              <a:rPr lang="en-US" sz="2800" dirty="0"/>
              <a:t>while simultaneously </a:t>
            </a:r>
            <a:r>
              <a:rPr lang="en-US" sz="2800" b="1" dirty="0"/>
              <a:t>advancing sustainable development and a green recovery</a:t>
            </a:r>
            <a:r>
              <a:rPr lang="en-US" sz="2800" dirty="0"/>
              <a:t>…”</a:t>
            </a:r>
          </a:p>
          <a:p>
            <a:pPr marL="0" indent="0">
              <a:buNone/>
            </a:pPr>
            <a:r>
              <a:rPr lang="en-US" sz="2800" dirty="0"/>
              <a:t>https://www.federalregister.gov/documents/2021/02/01/2021-02177/tackling-the-climate-crisis-at-home-and-abroad</a:t>
            </a:r>
          </a:p>
        </p:txBody>
      </p:sp>
      <p:pic>
        <p:nvPicPr>
          <p:cNvPr id="5" name="Content Placeholder 4" descr="Graphical user interface, text&#10;&#10;Description automatically generated">
            <a:extLst>
              <a:ext uri="{FF2B5EF4-FFF2-40B4-BE49-F238E27FC236}">
                <a16:creationId xmlns:a16="http://schemas.microsoft.com/office/drawing/2014/main" id="{27389CD3-CA90-C24A-B342-C744D775E084}"/>
              </a:ext>
            </a:extLst>
          </p:cNvPr>
          <p:cNvPicPr>
            <a:picLocks noChangeAspect="1"/>
          </p:cNvPicPr>
          <p:nvPr/>
        </p:nvPicPr>
        <p:blipFill>
          <a:blip r:embed="rId2"/>
          <a:stretch>
            <a:fillRect/>
          </a:stretch>
        </p:blipFill>
        <p:spPr>
          <a:xfrm>
            <a:off x="5613401" y="2200440"/>
            <a:ext cx="3314697" cy="4521200"/>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15545206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59E0364-74E1-4E3C-9FF5-E4DF8CF491CE}"/>
              </a:ext>
            </a:extLst>
          </p:cNvPr>
          <p:cNvSpPr>
            <a:spLocks noGrp="1"/>
          </p:cNvSpPr>
          <p:nvPr>
            <p:ph idx="1"/>
          </p:nvPr>
        </p:nvSpPr>
        <p:spPr>
          <a:xfrm>
            <a:off x="368300" y="2133600"/>
            <a:ext cx="5245100" cy="4521199"/>
          </a:xfrm>
        </p:spPr>
        <p:txBody>
          <a:bodyPr>
            <a:normAutofit fontScale="92500" lnSpcReduction="10000"/>
          </a:bodyPr>
          <a:lstStyle/>
          <a:p>
            <a:pPr marL="0" indent="0">
              <a:buNone/>
            </a:pPr>
            <a:r>
              <a:rPr lang="en-US" sz="4000" dirty="0"/>
              <a:t>“</a:t>
            </a:r>
            <a:r>
              <a:rPr lang="en-US" sz="2400" dirty="0"/>
              <a:t>Sec. 201.  Policy.  … we face </a:t>
            </a:r>
            <a:r>
              <a:rPr lang="en-US" sz="2400" b="1" dirty="0"/>
              <a:t>a climate crisis that threatens</a:t>
            </a:r>
            <a:r>
              <a:rPr lang="en-US" sz="2400" dirty="0"/>
              <a:t> our people and communities, public health and economy, and, starkly, </a:t>
            </a:r>
            <a:r>
              <a:rPr lang="en-US" sz="2400" b="1" dirty="0"/>
              <a:t>our ability to live on planet Earth</a:t>
            </a:r>
            <a:r>
              <a:rPr lang="en-US" sz="2400" dirty="0"/>
              <a:t>.  Despite the peril that is already evident, there is promise in the solutions — opportunities to </a:t>
            </a:r>
            <a:r>
              <a:rPr lang="en-US" sz="2400" b="1" dirty="0"/>
              <a:t>create well-paying union jobs </a:t>
            </a:r>
            <a:r>
              <a:rPr lang="en-US" sz="2400" dirty="0"/>
              <a:t>to build a modern and sustainable infrastructure, </a:t>
            </a:r>
            <a:r>
              <a:rPr lang="en-US" sz="3200" b="1" dirty="0"/>
              <a:t>deliver an equitable, clean energy future</a:t>
            </a:r>
            <a:r>
              <a:rPr lang="en-US" sz="2400" dirty="0"/>
              <a:t>, and put the United States on a path to </a:t>
            </a:r>
            <a:r>
              <a:rPr lang="en-US" sz="3000" b="1" dirty="0"/>
              <a:t>achieve net-zero emissions, economy-wide</a:t>
            </a:r>
            <a:r>
              <a:rPr lang="en-US" sz="2400" dirty="0"/>
              <a:t>, by no later than 2050.”</a:t>
            </a:r>
          </a:p>
        </p:txBody>
      </p:sp>
      <p:pic>
        <p:nvPicPr>
          <p:cNvPr id="5" name="Content Placeholder 4" descr="Graphical user interface, text&#10;&#10;Description automatically generated">
            <a:extLst>
              <a:ext uri="{FF2B5EF4-FFF2-40B4-BE49-F238E27FC236}">
                <a16:creationId xmlns:a16="http://schemas.microsoft.com/office/drawing/2014/main" id="{27389CD3-CA90-C24A-B342-C744D775E084}"/>
              </a:ext>
            </a:extLst>
          </p:cNvPr>
          <p:cNvPicPr>
            <a:picLocks noChangeAspect="1"/>
          </p:cNvPicPr>
          <p:nvPr/>
        </p:nvPicPr>
        <p:blipFill>
          <a:blip r:embed="rId2"/>
          <a:stretch>
            <a:fillRect/>
          </a:stretch>
        </p:blipFill>
        <p:spPr>
          <a:xfrm>
            <a:off x="5613400" y="2133600"/>
            <a:ext cx="3314697" cy="4521200"/>
          </a:xfrm>
          <a:prstGeom prst="roundRect">
            <a:avLst>
              <a:gd name="adj" fmla="val 3876"/>
            </a:avLst>
          </a:prstGeom>
          <a:ln>
            <a:solidFill>
              <a:schemeClr val="accent1"/>
            </a:solidFill>
          </a:ln>
          <a:effectLst/>
        </p:spPr>
      </p:pic>
      <p:sp>
        <p:nvSpPr>
          <p:cNvPr id="8" name="Title 1">
            <a:extLst>
              <a:ext uri="{FF2B5EF4-FFF2-40B4-BE49-F238E27FC236}">
                <a16:creationId xmlns:a16="http://schemas.microsoft.com/office/drawing/2014/main" id="{A760C1AB-66C2-D144-9C87-6D0BDDE7BE3C}"/>
              </a:ext>
            </a:extLst>
          </p:cNvPr>
          <p:cNvSpPr>
            <a:spLocks noGrp="1"/>
          </p:cNvSpPr>
          <p:nvPr>
            <p:ph type="title"/>
          </p:nvPr>
        </p:nvSpPr>
        <p:spPr>
          <a:xfrm>
            <a:off x="607500" y="701183"/>
            <a:ext cx="7928999" cy="970450"/>
          </a:xfrm>
        </p:spPr>
        <p:txBody>
          <a:bodyPr>
            <a:normAutofit fontScale="90000"/>
          </a:bodyPr>
          <a:lstStyle/>
          <a:p>
            <a:pPr algn="ctr"/>
            <a:r>
              <a:rPr lang="en-US" b="0" dirty="0"/>
              <a:t>Executive Order 14008</a:t>
            </a:r>
            <a:br>
              <a:rPr lang="en-US" b="0" dirty="0"/>
            </a:br>
            <a:r>
              <a:rPr lang="en-US" sz="2700" b="0" dirty="0"/>
              <a:t>January 27, 2021</a:t>
            </a:r>
            <a:endParaRPr lang="en-US" dirty="0"/>
          </a:p>
        </p:txBody>
      </p:sp>
    </p:spTree>
    <p:extLst>
      <p:ext uri="{BB962C8B-B14F-4D97-AF65-F5344CB8AC3E}">
        <p14:creationId xmlns:p14="http://schemas.microsoft.com/office/powerpoint/2010/main" val="9725209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59E0364-74E1-4E3C-9FF5-E4DF8CF491CE}"/>
              </a:ext>
            </a:extLst>
          </p:cNvPr>
          <p:cNvSpPr>
            <a:spLocks noGrp="1"/>
          </p:cNvSpPr>
          <p:nvPr>
            <p:ph idx="1"/>
          </p:nvPr>
        </p:nvSpPr>
        <p:spPr>
          <a:xfrm>
            <a:off x="368300" y="2133600"/>
            <a:ext cx="5245100" cy="4521199"/>
          </a:xfrm>
        </p:spPr>
        <p:txBody>
          <a:bodyPr>
            <a:normAutofit fontScale="85000" lnSpcReduction="20000"/>
          </a:bodyPr>
          <a:lstStyle/>
          <a:p>
            <a:pPr marL="0" indent="0">
              <a:buNone/>
            </a:pPr>
            <a:r>
              <a:rPr lang="en-US" sz="3200" dirty="0"/>
              <a:t>“</a:t>
            </a:r>
            <a:r>
              <a:rPr lang="en-US" sz="2000" dirty="0"/>
              <a:t>Sec. 202.  </a:t>
            </a:r>
            <a:r>
              <a:rPr lang="en-US" sz="2000" b="1" dirty="0"/>
              <a:t>White House Office of Domestic Climate Policy</a:t>
            </a:r>
            <a:r>
              <a:rPr lang="en-US" sz="2000" dirty="0"/>
              <a:t>. … </a:t>
            </a:r>
            <a:r>
              <a:rPr lang="en-US" sz="2600" b="1" dirty="0"/>
              <a:t>All agencies </a:t>
            </a:r>
            <a:r>
              <a:rPr lang="en-US" sz="2000" dirty="0"/>
              <a:t>shall cooperate with the Climate Policy Office…to facilitate the organization and deployment of a </a:t>
            </a:r>
            <a:r>
              <a:rPr lang="en-US" sz="2800" b="1" dirty="0"/>
              <a:t>Government-wide approach to combat the climate crisis</a:t>
            </a:r>
            <a:r>
              <a:rPr lang="en-US" sz="2000" dirty="0"/>
              <a:t>. … </a:t>
            </a:r>
            <a:r>
              <a:rPr lang="en-US" sz="2600" b="1" dirty="0"/>
              <a:t>deliver environmental justice</a:t>
            </a:r>
            <a:r>
              <a:rPr lang="en-US" sz="2000" dirty="0"/>
              <a:t>; and spur </a:t>
            </a:r>
            <a:r>
              <a:rPr lang="en-US" sz="2000" b="1" dirty="0"/>
              <a:t>well-paying union jobs </a:t>
            </a:r>
            <a:r>
              <a:rPr lang="en-US" sz="2000" dirty="0"/>
              <a:t>and economic growth. …</a:t>
            </a:r>
            <a:r>
              <a:rPr lang="en-US" sz="2600" b="1" dirty="0"/>
              <a:t>engage on these matters with State, local,</a:t>
            </a:r>
            <a:r>
              <a:rPr lang="en-US" sz="2000" dirty="0"/>
              <a:t> Tribal, and territorial governments; workers and communities; and leaders across the various sectors of our economy … </a:t>
            </a:r>
            <a:r>
              <a:rPr lang="en-US" sz="2600" b="1" dirty="0"/>
              <a:t>prioritize action on climate change</a:t>
            </a:r>
            <a:r>
              <a:rPr lang="en-US" sz="2000" dirty="0"/>
              <a:t> in their policy-making and budget processes, in their </a:t>
            </a:r>
            <a:r>
              <a:rPr lang="en-US" sz="2600" b="1" dirty="0"/>
              <a:t>contracting and procurement, and in their engagement with State, local</a:t>
            </a:r>
            <a:r>
              <a:rPr lang="en-US" sz="2000" dirty="0"/>
              <a:t>, Tribal, and territorial governments; workers and communities; and leaders across all the sectors of our economy.”</a:t>
            </a:r>
          </a:p>
        </p:txBody>
      </p:sp>
      <p:pic>
        <p:nvPicPr>
          <p:cNvPr id="5" name="Content Placeholder 4" descr="Graphical user interface, text&#10;&#10;Description automatically generated">
            <a:extLst>
              <a:ext uri="{FF2B5EF4-FFF2-40B4-BE49-F238E27FC236}">
                <a16:creationId xmlns:a16="http://schemas.microsoft.com/office/drawing/2014/main" id="{27389CD3-CA90-C24A-B342-C744D775E084}"/>
              </a:ext>
            </a:extLst>
          </p:cNvPr>
          <p:cNvPicPr>
            <a:picLocks noChangeAspect="1"/>
          </p:cNvPicPr>
          <p:nvPr/>
        </p:nvPicPr>
        <p:blipFill>
          <a:blip r:embed="rId2"/>
          <a:stretch>
            <a:fillRect/>
          </a:stretch>
        </p:blipFill>
        <p:spPr>
          <a:xfrm>
            <a:off x="5613400" y="2133600"/>
            <a:ext cx="3314697" cy="4521200"/>
          </a:xfrm>
          <a:prstGeom prst="roundRect">
            <a:avLst>
              <a:gd name="adj" fmla="val 3876"/>
            </a:avLst>
          </a:prstGeom>
          <a:ln>
            <a:solidFill>
              <a:schemeClr val="accent1"/>
            </a:solidFill>
          </a:ln>
          <a:effectLst/>
        </p:spPr>
      </p:pic>
      <p:sp>
        <p:nvSpPr>
          <p:cNvPr id="7" name="Title 1">
            <a:extLst>
              <a:ext uri="{FF2B5EF4-FFF2-40B4-BE49-F238E27FC236}">
                <a16:creationId xmlns:a16="http://schemas.microsoft.com/office/drawing/2014/main" id="{CFF80529-33C9-5E4E-8EB7-6395FC7CB7E7}"/>
              </a:ext>
            </a:extLst>
          </p:cNvPr>
          <p:cNvSpPr>
            <a:spLocks noGrp="1"/>
          </p:cNvSpPr>
          <p:nvPr>
            <p:ph type="title"/>
          </p:nvPr>
        </p:nvSpPr>
        <p:spPr>
          <a:xfrm>
            <a:off x="607500" y="701183"/>
            <a:ext cx="7928999" cy="970450"/>
          </a:xfrm>
        </p:spPr>
        <p:txBody>
          <a:bodyPr>
            <a:normAutofit fontScale="90000"/>
          </a:bodyPr>
          <a:lstStyle/>
          <a:p>
            <a:pPr algn="ctr"/>
            <a:r>
              <a:rPr lang="en-US" b="0" dirty="0"/>
              <a:t>Executive Order 14008</a:t>
            </a:r>
            <a:br>
              <a:rPr lang="en-US" b="0" dirty="0"/>
            </a:br>
            <a:r>
              <a:rPr lang="en-US" sz="2700" b="0" dirty="0"/>
              <a:t>January 27, 2021</a:t>
            </a:r>
            <a:endParaRPr lang="en-US" dirty="0"/>
          </a:p>
        </p:txBody>
      </p:sp>
    </p:spTree>
    <p:extLst>
      <p:ext uri="{BB962C8B-B14F-4D97-AF65-F5344CB8AC3E}">
        <p14:creationId xmlns:p14="http://schemas.microsoft.com/office/powerpoint/2010/main" val="29801141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59E0364-74E1-4E3C-9FF5-E4DF8CF491CE}"/>
              </a:ext>
            </a:extLst>
          </p:cNvPr>
          <p:cNvSpPr>
            <a:spLocks noGrp="1"/>
          </p:cNvSpPr>
          <p:nvPr>
            <p:ph idx="1"/>
          </p:nvPr>
        </p:nvSpPr>
        <p:spPr>
          <a:xfrm>
            <a:off x="368300" y="1919712"/>
            <a:ext cx="5245100" cy="4521199"/>
          </a:xfrm>
        </p:spPr>
        <p:txBody>
          <a:bodyPr>
            <a:normAutofit fontScale="92500" lnSpcReduction="20000"/>
          </a:bodyPr>
          <a:lstStyle/>
          <a:p>
            <a:pPr marL="0" indent="0">
              <a:buNone/>
            </a:pPr>
            <a:r>
              <a:rPr lang="en-US" sz="2800" dirty="0"/>
              <a:t>“Sec. 216. </a:t>
            </a:r>
            <a:r>
              <a:rPr lang="en-US" sz="2800" b="1" dirty="0"/>
              <a:t>Conserving Our Nation’s Lands and Waters</a:t>
            </a:r>
            <a:r>
              <a:rPr lang="en-US" sz="2800" dirty="0"/>
              <a:t>. The Secretary of the Interior … </a:t>
            </a:r>
            <a:r>
              <a:rPr lang="en-US" sz="2800" b="1" dirty="0"/>
              <a:t>shall submit a report to the Task Force</a:t>
            </a:r>
            <a:r>
              <a:rPr lang="en-US" sz="2800" dirty="0"/>
              <a:t> </a:t>
            </a:r>
            <a:r>
              <a:rPr lang="en-US" sz="2800" b="1" u="sng" dirty="0"/>
              <a:t>within 90 days of the date of this order</a:t>
            </a:r>
            <a:r>
              <a:rPr lang="en-US" sz="2800" dirty="0"/>
              <a:t> recommending steps that the United States should take, </a:t>
            </a:r>
            <a:r>
              <a:rPr lang="en-US" sz="2800" b="1" dirty="0"/>
              <a:t>working with State, local</a:t>
            </a:r>
            <a:r>
              <a:rPr lang="en-US" sz="2800" dirty="0"/>
              <a:t>, Tribal, and territorial governments </a:t>
            </a:r>
            <a:r>
              <a:rPr lang="en-US" sz="2800" b="1" dirty="0"/>
              <a:t>…</a:t>
            </a:r>
            <a:r>
              <a:rPr lang="en-US" sz="3600" b="1" dirty="0"/>
              <a:t>to achieve the goal of conserving at least 30 percent of our lands and waters by 2030</a:t>
            </a:r>
            <a:r>
              <a:rPr lang="en-US" sz="2800" dirty="0"/>
              <a:t>.”</a:t>
            </a:r>
          </a:p>
        </p:txBody>
      </p:sp>
      <p:pic>
        <p:nvPicPr>
          <p:cNvPr id="5" name="Content Placeholder 4" descr="Graphical user interface, text&#10;&#10;Description automatically generated">
            <a:extLst>
              <a:ext uri="{FF2B5EF4-FFF2-40B4-BE49-F238E27FC236}">
                <a16:creationId xmlns:a16="http://schemas.microsoft.com/office/drawing/2014/main" id="{27389CD3-CA90-C24A-B342-C744D775E084}"/>
              </a:ext>
            </a:extLst>
          </p:cNvPr>
          <p:cNvPicPr>
            <a:picLocks noChangeAspect="1"/>
          </p:cNvPicPr>
          <p:nvPr/>
        </p:nvPicPr>
        <p:blipFill>
          <a:blip r:embed="rId2"/>
          <a:stretch>
            <a:fillRect/>
          </a:stretch>
        </p:blipFill>
        <p:spPr>
          <a:xfrm>
            <a:off x="5613400" y="1919712"/>
            <a:ext cx="3314697" cy="4521200"/>
          </a:xfrm>
          <a:prstGeom prst="roundRect">
            <a:avLst>
              <a:gd name="adj" fmla="val 3876"/>
            </a:avLst>
          </a:prstGeom>
          <a:ln>
            <a:solidFill>
              <a:schemeClr val="accent1"/>
            </a:solidFill>
          </a:ln>
          <a:effectLst/>
        </p:spPr>
      </p:pic>
      <p:sp>
        <p:nvSpPr>
          <p:cNvPr id="7" name="Title 1">
            <a:extLst>
              <a:ext uri="{FF2B5EF4-FFF2-40B4-BE49-F238E27FC236}">
                <a16:creationId xmlns:a16="http://schemas.microsoft.com/office/drawing/2014/main" id="{29FED7BE-74D1-5D45-8A86-79DF1119A817}"/>
              </a:ext>
            </a:extLst>
          </p:cNvPr>
          <p:cNvSpPr>
            <a:spLocks noGrp="1"/>
          </p:cNvSpPr>
          <p:nvPr>
            <p:ph type="title"/>
          </p:nvPr>
        </p:nvSpPr>
        <p:spPr>
          <a:xfrm>
            <a:off x="607500" y="684250"/>
            <a:ext cx="7928999" cy="970450"/>
          </a:xfrm>
        </p:spPr>
        <p:txBody>
          <a:bodyPr>
            <a:normAutofit fontScale="90000"/>
          </a:bodyPr>
          <a:lstStyle/>
          <a:p>
            <a:pPr algn="ctr"/>
            <a:r>
              <a:rPr lang="en-US" b="0" dirty="0"/>
              <a:t>Executive Order 14008</a:t>
            </a:r>
            <a:br>
              <a:rPr lang="en-US" b="0" dirty="0"/>
            </a:br>
            <a:r>
              <a:rPr lang="en-US" sz="2700" b="0" dirty="0"/>
              <a:t>January 27, 2021</a:t>
            </a:r>
            <a:endParaRPr lang="en-US" dirty="0"/>
          </a:p>
        </p:txBody>
      </p:sp>
    </p:spTree>
    <p:extLst>
      <p:ext uri="{BB962C8B-B14F-4D97-AF65-F5344CB8AC3E}">
        <p14:creationId xmlns:p14="http://schemas.microsoft.com/office/powerpoint/2010/main" val="26137841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ildlands_map.jpg"/>
          <p:cNvPicPr>
            <a:picLocks noGrp="1" noChangeAspect="1"/>
          </p:cNvPicPr>
          <p:nvPr>
            <p:ph idx="1"/>
          </p:nvPr>
        </p:nvPicPr>
        <p:blipFill>
          <a:blip r:embed="rId2"/>
          <a:srcRect t="-3657" b="-3657"/>
          <a:stretch>
            <a:fillRect/>
          </a:stretch>
        </p:blipFill>
        <p:spPr>
          <a:xfrm>
            <a:off x="457200" y="374650"/>
            <a:ext cx="8229600" cy="5751513"/>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9526"/>
            <a:ext cx="8229600" cy="1143000"/>
          </a:xfrm>
        </p:spPr>
        <p:txBody>
          <a:bodyPr/>
          <a:lstStyle/>
          <a:p>
            <a:r>
              <a:rPr lang="en-US" dirty="0"/>
              <a:t>Questions</a:t>
            </a:r>
          </a:p>
        </p:txBody>
      </p:sp>
    </p:spTree>
  </p:cSld>
  <p:clrMapOvr>
    <a:masterClrMapping/>
  </p:clrMapOvr>
</p:sld>
</file>

<file path=ppt/theme/theme1.xml><?xml version="1.0" encoding="utf-8"?>
<a:theme xmlns:a="http://schemas.openxmlformats.org/drawingml/2006/main" name="Office Them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499</TotalTime>
  <Words>745</Words>
  <Application>Microsoft Macintosh PowerPoint</Application>
  <PresentationFormat>On-screen Show (4:3)</PresentationFormat>
  <Paragraphs>35</Paragraphs>
  <Slides>10</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“30 X 30”  What Is It?  How Is It Related To The I.R.S. 1031 Code?</vt:lpstr>
      <vt:lpstr>What is 30x30?</vt:lpstr>
      <vt:lpstr>#ClimatePresident Action Plan</vt:lpstr>
      <vt:lpstr>“TEN ESSENTIAL CLIMATE ACTIONS THE NEXT PRESIDENT CAN TAKE WITHOUT CONGRESS”</vt:lpstr>
      <vt:lpstr>Executive Order 14008 January 27, 2021</vt:lpstr>
      <vt:lpstr>Executive Order 14008 January 27, 2021</vt:lpstr>
      <vt:lpstr>Executive Order 14008 January 27, 2021</vt:lpstr>
      <vt:lpstr>Executive Order 14008 January 27, 2021</vt:lpstr>
      <vt:lpstr>PowerPoint Presentation</vt:lpstr>
      <vt:lpstr>Questions</vt:lpstr>
    </vt:vector>
  </TitlesOfParts>
  <Company>Catron County Firestarter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“30 X 30”  What Is It?  How Is It Related To The I.R.S. 1031 Code?</dc:title>
  <dc:creator>Howard Hutchinson</dc:creator>
  <cp:lastModifiedBy>Howard Hutchinson</cp:lastModifiedBy>
  <cp:revision>3</cp:revision>
  <cp:lastPrinted>2021-08-11T20:27:22Z</cp:lastPrinted>
  <dcterms:created xsi:type="dcterms:W3CDTF">2021-08-11T16:46:19Z</dcterms:created>
  <dcterms:modified xsi:type="dcterms:W3CDTF">2024-08-04T21:06:34Z</dcterms:modified>
</cp:coreProperties>
</file>